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292" r:id="rId3"/>
    <p:sldId id="259" r:id="rId4"/>
    <p:sldId id="294" r:id="rId5"/>
    <p:sldId id="295" r:id="rId6"/>
    <p:sldId id="298" r:id="rId7"/>
    <p:sldId id="297" r:id="rId8"/>
    <p:sldId id="300" r:id="rId9"/>
    <p:sldId id="301" r:id="rId10"/>
    <p:sldId id="302" r:id="rId11"/>
    <p:sldId id="299" r:id="rId12"/>
    <p:sldId id="285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DC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FD351-CB6E-4C03-8F47-AB49C37A29BD}" type="datetimeFigureOut">
              <a:rPr lang="uk-UA" smtClean="0"/>
              <a:t>10.02.2021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99707-AC46-4B74-A36D-D5821E57469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0590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b5938b13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b5938b13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7894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5d463702e0_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5d463702e0_2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0630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b5938b13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b5938b13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7839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b5938b13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b5938b13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4454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3f1635c2d_5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3f1635c2d_5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4755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b5938b13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b5938b13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325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b5938b13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b5938b13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2905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b5938b13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b5938b13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8056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b5938b13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b5938b13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3758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b5938b13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b5938b13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4036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b5938b13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b5938b13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6167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3A28B-70D6-4086-8A16-453FBE7D67DB}" type="datetimeFigureOut">
              <a:rPr lang="uk-UA" smtClean="0"/>
              <a:t>10.02.2021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6D30-A0C1-449C-A1B1-DFC03918215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9163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3A28B-70D6-4086-8A16-453FBE7D67DB}" type="datetimeFigureOut">
              <a:rPr lang="uk-UA" smtClean="0"/>
              <a:t>10.02.2021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6D30-A0C1-449C-A1B1-DFC03918215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3024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3A28B-70D6-4086-8A16-453FBE7D67DB}" type="datetimeFigureOut">
              <a:rPr lang="uk-UA" smtClean="0"/>
              <a:t>10.02.2021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6D30-A0C1-449C-A1B1-DFC03918215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0601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Line Content Layout">
  <p:cSld name="1 Line Content Layout"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/>
          <p:nvPr/>
        </p:nvSpPr>
        <p:spPr>
          <a:xfrm>
            <a:off x="0" y="6311901"/>
            <a:ext cx="12192000" cy="546100"/>
          </a:xfrm>
          <a:prstGeom prst="rect">
            <a:avLst/>
          </a:prstGeom>
          <a:solidFill>
            <a:srgbClr val="F3F5F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1967" y="6489379"/>
            <a:ext cx="934520" cy="178493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6"/>
          <p:cNvSpPr/>
          <p:nvPr/>
        </p:nvSpPr>
        <p:spPr>
          <a:xfrm>
            <a:off x="5493332" y="6470902"/>
            <a:ext cx="120257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www.unicheck.com</a:t>
            </a:r>
            <a:endParaRPr sz="1467"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11055764" y="6470902"/>
            <a:ext cx="53933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4275" rIns="68575" bIns="342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fld id="{00000000-1234-1234-1234-123412341234}" type="slidenum">
              <a:rPr lang="en" smtClean="0"/>
              <a:pPr/>
              <a:t>‹№›</a:t>
            </a:fld>
            <a:endParaRPr lang="en"/>
          </a:p>
        </p:txBody>
      </p:sp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701301" y="367803"/>
            <a:ext cx="10795200" cy="10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333"/>
              </a:buClr>
              <a:buSzPts val="2400"/>
              <a:buFont typeface="Montserrat"/>
              <a:buNone/>
              <a:defRPr sz="3200" b="1" i="0">
                <a:solidFill>
                  <a:srgbClr val="0E133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E1333"/>
              </a:buClr>
              <a:buSzPts val="1100"/>
              <a:buNone/>
              <a:defRPr>
                <a:solidFill>
                  <a:srgbClr val="0E133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E1333"/>
              </a:buClr>
              <a:buSzPts val="1100"/>
              <a:buNone/>
              <a:defRPr>
                <a:solidFill>
                  <a:srgbClr val="0E133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E1333"/>
              </a:buClr>
              <a:buSzPts val="1100"/>
              <a:buNone/>
              <a:defRPr>
                <a:solidFill>
                  <a:srgbClr val="0E133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E1333"/>
              </a:buClr>
              <a:buSzPts val="1100"/>
              <a:buNone/>
              <a:defRPr>
                <a:solidFill>
                  <a:srgbClr val="0E133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E1333"/>
              </a:buClr>
              <a:buSzPts val="1100"/>
              <a:buNone/>
              <a:defRPr>
                <a:solidFill>
                  <a:srgbClr val="0E133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E1333"/>
              </a:buClr>
              <a:buSzPts val="1100"/>
              <a:buNone/>
              <a:defRPr>
                <a:solidFill>
                  <a:srgbClr val="0E133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E1333"/>
              </a:buClr>
              <a:buSzPts val="1100"/>
              <a:buNone/>
              <a:defRPr>
                <a:solidFill>
                  <a:srgbClr val="0E133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E1333"/>
              </a:buClr>
              <a:buSzPts val="1100"/>
              <a:buNone/>
              <a:defRPr>
                <a:solidFill>
                  <a:srgbClr val="0E1333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ubTitle" idx="1"/>
          </p:nvPr>
        </p:nvSpPr>
        <p:spPr>
          <a:xfrm>
            <a:off x="701967" y="996967"/>
            <a:ext cx="10795200" cy="767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1067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067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067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067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067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067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067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067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6927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81">
          <p15:clr>
            <a:srgbClr val="FBAE40"/>
          </p15:clr>
        </p15:guide>
        <p15:guide id="2" pos="329">
          <p15:clr>
            <a:srgbClr val="FBAE40"/>
          </p15:clr>
        </p15:guide>
        <p15:guide id="3" pos="5431">
          <p15:clr>
            <a:srgbClr val="FBAE40"/>
          </p15:clr>
        </p15:guide>
        <p15:guide id="4" orient="horz" pos="378">
          <p15:clr>
            <a:srgbClr val="FBAE40"/>
          </p15:clr>
        </p15:guide>
        <p15:guide id="5" pos="2880">
          <p15:clr>
            <a:srgbClr val="FBAE40"/>
          </p15:clr>
        </p15:guide>
        <p15:guide id="6" orient="horz" pos="3151">
          <p15:clr>
            <a:srgbClr val="FBAE40"/>
          </p15:clr>
        </p15:guide>
        <p15:guide id="7" orient="horz" pos="3066">
          <p15:clr>
            <a:srgbClr val="FBAE40"/>
          </p15:clr>
        </p15:guide>
        <p15:guide id="8" orient="horz" pos="58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3A28B-70D6-4086-8A16-453FBE7D67DB}" type="datetimeFigureOut">
              <a:rPr lang="uk-UA" smtClean="0"/>
              <a:t>10.02.2021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6D30-A0C1-449C-A1B1-DFC03918215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1097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3A28B-70D6-4086-8A16-453FBE7D67DB}" type="datetimeFigureOut">
              <a:rPr lang="uk-UA" smtClean="0"/>
              <a:t>10.02.2021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6D30-A0C1-449C-A1B1-DFC03918215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4847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3A28B-70D6-4086-8A16-453FBE7D67DB}" type="datetimeFigureOut">
              <a:rPr lang="uk-UA" smtClean="0"/>
              <a:t>10.02.2021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6D30-A0C1-449C-A1B1-DFC03918215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0998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3A28B-70D6-4086-8A16-453FBE7D67DB}" type="datetimeFigureOut">
              <a:rPr lang="uk-UA" smtClean="0"/>
              <a:t>10.02.2021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6D30-A0C1-449C-A1B1-DFC03918215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6925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3A28B-70D6-4086-8A16-453FBE7D67DB}" type="datetimeFigureOut">
              <a:rPr lang="uk-UA" smtClean="0"/>
              <a:t>10.02.2021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6D30-A0C1-449C-A1B1-DFC03918215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3225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3A28B-70D6-4086-8A16-453FBE7D67DB}" type="datetimeFigureOut">
              <a:rPr lang="uk-UA" smtClean="0"/>
              <a:t>10.02.2021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6D30-A0C1-449C-A1B1-DFC03918215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1203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3A28B-70D6-4086-8A16-453FBE7D67DB}" type="datetimeFigureOut">
              <a:rPr lang="uk-UA" smtClean="0"/>
              <a:t>10.02.2021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6D30-A0C1-449C-A1B1-DFC03918215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214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3A28B-70D6-4086-8A16-453FBE7D67DB}" type="datetimeFigureOut">
              <a:rPr lang="uk-UA" smtClean="0"/>
              <a:t>10.02.2021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6D30-A0C1-449C-A1B1-DFC03918215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397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3A28B-70D6-4086-8A16-453FBE7D67DB}" type="datetimeFigureOut">
              <a:rPr lang="uk-UA" smtClean="0"/>
              <a:t>10.02.2021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B6D30-A0C1-449C-A1B1-DFC03918215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891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hyperlink" Target="https://zakon.rada.gov.ua/laws/show/2145-19#n61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1535" y="0"/>
            <a:ext cx="12192000" cy="6857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667" y="695734"/>
            <a:ext cx="2473500" cy="482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99459" y="0"/>
            <a:ext cx="38925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37;p45"/>
          <p:cNvSpPr txBox="1">
            <a:spLocks/>
          </p:cNvSpPr>
          <p:nvPr/>
        </p:nvSpPr>
        <p:spPr>
          <a:xfrm>
            <a:off x="829666" y="1835641"/>
            <a:ext cx="8542934" cy="3512214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Як Unicheck </a:t>
            </a:r>
            <a:r>
              <a:rPr lang="ru-RU" sz="4800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створює</a:t>
            </a:r>
            <a:r>
              <a:rPr lang="ru-RU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ru-RU" sz="4800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академічно</a:t>
            </a:r>
            <a:r>
              <a:rPr lang="ru-RU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ru-RU" sz="4800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доброчесне</a:t>
            </a:r>
            <a:r>
              <a:rPr lang="ru-RU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ru-RU" sz="4800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середовище</a:t>
            </a:r>
            <a:r>
              <a:rPr lang="ru-RU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 у </a:t>
            </a:r>
            <a:r>
              <a:rPr lang="ru-RU" sz="4800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закладі</a:t>
            </a:r>
            <a:r>
              <a:rPr lang="ru-RU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ru-RU" sz="4800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освіти</a:t>
            </a:r>
            <a:endParaRPr lang="en-US" sz="4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238;p45"/>
          <p:cNvSpPr txBox="1">
            <a:spLocks/>
          </p:cNvSpPr>
          <p:nvPr/>
        </p:nvSpPr>
        <p:spPr>
          <a:xfrm>
            <a:off x="442075" y="2249424"/>
            <a:ext cx="8180400" cy="753123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80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Google Shape;56;p13"/>
          <p:cNvSpPr txBox="1"/>
          <p:nvPr/>
        </p:nvSpPr>
        <p:spPr>
          <a:xfrm>
            <a:off x="7618395" y="5664511"/>
            <a:ext cx="4028660" cy="795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Херсонський державний </a:t>
            </a:r>
            <a:r>
              <a:rPr lang="uk-UA" dirty="0" err="1">
                <a:solidFill>
                  <a:schemeClr val="bg1"/>
                </a:solidFill>
              </a:rPr>
              <a:t>ун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uk-UA" dirty="0" err="1" smtClean="0">
                <a:solidFill>
                  <a:schemeClr val="bg1"/>
                </a:solidFill>
              </a:rPr>
              <a:t>верситет</a:t>
            </a:r>
            <a:endParaRPr lang="uk-UA" dirty="0" smtClean="0">
              <a:solidFill>
                <a:schemeClr val="bg1"/>
              </a:solidFill>
            </a:endParaRPr>
          </a:p>
          <a:p>
            <a:r>
              <a:rPr lang="uk-UA" sz="1600" dirty="0" smtClean="0">
                <a:solidFill>
                  <a:schemeClr val="bg1"/>
                </a:solidFill>
              </a:rPr>
              <a:t>12 </a:t>
            </a:r>
            <a:r>
              <a:rPr lang="uk-UA" sz="1600" dirty="0" smtClean="0">
                <a:solidFill>
                  <a:schemeClr val="bg1"/>
                </a:solidFill>
              </a:rPr>
              <a:t>лютого 2021</a:t>
            </a:r>
            <a:r>
              <a:rPr lang="ru-RU" sz="1600" dirty="0" smtClean="0">
                <a:solidFill>
                  <a:schemeClr val="bg1"/>
                </a:solidFill>
              </a:rPr>
              <a:t> року</a:t>
            </a:r>
            <a:endParaRPr sz="1600" dirty="0" smtClean="0">
              <a:solidFill>
                <a:schemeClr val="bg1"/>
              </a:solidFill>
            </a:endParaRPr>
          </a:p>
          <a:p>
            <a:endParaRPr sz="1600" dirty="0">
              <a:solidFill>
                <a:srgbClr val="8083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4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37;p45"/>
          <p:cNvSpPr txBox="1">
            <a:spLocks/>
          </p:cNvSpPr>
          <p:nvPr/>
        </p:nvSpPr>
        <p:spPr>
          <a:xfrm>
            <a:off x="477345" y="1480543"/>
            <a:ext cx="7822104" cy="563881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uk-UA" sz="2600" b="1" dirty="0" smtClean="0">
                <a:solidFill>
                  <a:srgbClr val="3C3E41"/>
                </a:solidFill>
                <a:latin typeface="Montserrat"/>
                <a:ea typeface="+mn-ea"/>
                <a:cs typeface="+mn-cs"/>
                <a:sym typeface="Montserrat"/>
              </a:rPr>
              <a:t>Замінені літери </a:t>
            </a:r>
            <a:endParaRPr lang="en-US" sz="2600" b="1" dirty="0">
              <a:solidFill>
                <a:srgbClr val="3C3E41"/>
              </a:solidFill>
              <a:latin typeface="Montserrat"/>
              <a:ea typeface="+mn-ea"/>
              <a:cs typeface="+mn-cs"/>
              <a:sym typeface="Montserrat"/>
            </a:endParaRPr>
          </a:p>
        </p:txBody>
      </p:sp>
      <p:sp>
        <p:nvSpPr>
          <p:cNvPr id="12" name="Google Shape;313;p51"/>
          <p:cNvSpPr txBox="1">
            <a:spLocks/>
          </p:cNvSpPr>
          <p:nvPr/>
        </p:nvSpPr>
        <p:spPr>
          <a:xfrm>
            <a:off x="2664007" y="208265"/>
            <a:ext cx="5635452" cy="809279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uk-UA" sz="6000" b="1" dirty="0"/>
          </a:p>
        </p:txBody>
      </p:sp>
      <p:sp>
        <p:nvSpPr>
          <p:cNvPr id="13" name="Google Shape;313;p51"/>
          <p:cNvSpPr txBox="1">
            <a:spLocks/>
          </p:cNvSpPr>
          <p:nvPr/>
        </p:nvSpPr>
        <p:spPr>
          <a:xfrm>
            <a:off x="9060197" y="6105236"/>
            <a:ext cx="3131803" cy="535709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uk-UA" sz="1000" b="1" dirty="0">
              <a:solidFill>
                <a:schemeClr val="bg1"/>
              </a:solidFill>
            </a:endParaRPr>
          </a:p>
        </p:txBody>
      </p:sp>
      <p:sp>
        <p:nvSpPr>
          <p:cNvPr id="11" name="Google Shape;313;p51"/>
          <p:cNvSpPr txBox="1">
            <a:spLocks/>
          </p:cNvSpPr>
          <p:nvPr/>
        </p:nvSpPr>
        <p:spPr>
          <a:xfrm>
            <a:off x="477345" y="1104411"/>
            <a:ext cx="4248726" cy="5084192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uk-UA" sz="3000" b="1" dirty="0">
              <a:solidFill>
                <a:srgbClr val="3C3E41"/>
              </a:solidFill>
            </a:endParaRPr>
          </a:p>
        </p:txBody>
      </p:sp>
      <p:pic>
        <p:nvPicPr>
          <p:cNvPr id="1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9449" y="0"/>
            <a:ext cx="38925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313;p51"/>
          <p:cNvSpPr txBox="1">
            <a:spLocks/>
          </p:cNvSpPr>
          <p:nvPr/>
        </p:nvSpPr>
        <p:spPr>
          <a:xfrm>
            <a:off x="477345" y="335632"/>
            <a:ext cx="9433273" cy="809279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3200" b="1" dirty="0" smtClean="0">
                <a:solidFill>
                  <a:srgbClr val="0E1333"/>
                </a:solidFill>
                <a:latin typeface="Montserrat"/>
              </a:rPr>
              <a:t>Види модифікацій, які помічає </a:t>
            </a:r>
            <a:r>
              <a:rPr lang="en-US" sz="3200" b="1" dirty="0" smtClean="0">
                <a:solidFill>
                  <a:srgbClr val="0E1333"/>
                </a:solidFill>
                <a:latin typeface="Montserrat"/>
              </a:rPr>
              <a:t>Unicheck</a:t>
            </a:r>
            <a:endParaRPr lang="uk-UA" sz="6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5" y="2528902"/>
            <a:ext cx="8463455" cy="174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9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0"/>
          <p:cNvSpPr txBox="1"/>
          <p:nvPr/>
        </p:nvSpPr>
        <p:spPr>
          <a:xfrm>
            <a:off x="664700" y="316567"/>
            <a:ext cx="6460000" cy="10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uk-UA" sz="2933" dirty="0" smtClean="0">
                <a:latin typeface="Arial Black"/>
                <a:ea typeface="Arial Black"/>
                <a:cs typeface="Arial Black"/>
                <a:sym typeface="Arial Black"/>
              </a:rPr>
              <a:t>Що робити з власними публікаціями? </a:t>
            </a:r>
            <a:endParaRPr sz="2933" dirty="0">
              <a:latin typeface="Arial Black"/>
              <a:ea typeface="Arial Black"/>
              <a:cs typeface="Arial Black"/>
              <a:sym typeface="Arial Black"/>
            </a:endParaRPr>
          </a:p>
          <a:p>
            <a:endParaRPr sz="2933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1" name="Google Shape;1077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700" y="2001804"/>
            <a:ext cx="4443941" cy="376470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502;p62"/>
          <p:cNvSpPr/>
          <p:nvPr/>
        </p:nvSpPr>
        <p:spPr>
          <a:xfrm>
            <a:off x="6665463" y="2435123"/>
            <a:ext cx="4864708" cy="3180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uk-UA" sz="3200" b="1" dirty="0" smtClean="0">
                <a:solidFill>
                  <a:srgbClr val="0E1333"/>
                </a:solidFill>
                <a:latin typeface="Montserrat"/>
                <a:ea typeface="Montserrat"/>
                <a:cs typeface="Montserrat"/>
              </a:rPr>
              <a:t>Посилання на власні наукові доробки є невід’ємною частиною великого наукового дослідження </a:t>
            </a:r>
            <a:endParaRPr lang="uk-UA" sz="2000" dirty="0" smtClean="0">
              <a:solidFill>
                <a:srgbClr val="808394"/>
              </a:solidFill>
            </a:endParaRPr>
          </a:p>
          <a:p>
            <a:endParaRPr lang="uk-UA" sz="2000" dirty="0">
              <a:solidFill>
                <a:srgbClr val="8083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567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32"/>
            <a:ext cx="12192000" cy="6857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9459" y="0"/>
            <a:ext cx="38925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37;p45"/>
          <p:cNvSpPr txBox="1">
            <a:spLocks/>
          </p:cNvSpPr>
          <p:nvPr/>
        </p:nvSpPr>
        <p:spPr>
          <a:xfrm>
            <a:off x="829667" y="1835641"/>
            <a:ext cx="7792808" cy="1985003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n-US" sz="3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238;p45"/>
          <p:cNvSpPr txBox="1">
            <a:spLocks/>
          </p:cNvSpPr>
          <p:nvPr/>
        </p:nvSpPr>
        <p:spPr>
          <a:xfrm>
            <a:off x="442075" y="2249424"/>
            <a:ext cx="8180400" cy="753123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80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9" name="Google Shape;237;p45"/>
          <p:cNvSpPr txBox="1">
            <a:spLocks/>
          </p:cNvSpPr>
          <p:nvPr/>
        </p:nvSpPr>
        <p:spPr>
          <a:xfrm>
            <a:off x="1828800" y="1296467"/>
            <a:ext cx="4339203" cy="535099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32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Зв</a:t>
            </a:r>
            <a:r>
              <a:rPr lang="uk-UA" sz="32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’</a:t>
            </a:r>
            <a:r>
              <a:rPr lang="uk-UA" sz="3200" b="1" dirty="0" err="1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язок</a:t>
            </a:r>
            <a:r>
              <a:rPr lang="uk-UA" sz="32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з нами</a:t>
            </a:r>
            <a:endParaRPr lang="en-US" sz="3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981;p72"/>
          <p:cNvSpPr txBox="1"/>
          <p:nvPr/>
        </p:nvSpPr>
        <p:spPr>
          <a:xfrm>
            <a:off x="7714002" y="4764691"/>
            <a:ext cx="1816945" cy="540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uk-UA" sz="1467" b="1" dirty="0" smtClean="0">
                <a:solidFill>
                  <a:schemeClr val="bg1"/>
                </a:solidFill>
              </a:rPr>
              <a:t>Андрій </a:t>
            </a:r>
            <a:r>
              <a:rPr lang="ru-RU" sz="1467" b="1" dirty="0" smtClean="0">
                <a:solidFill>
                  <a:schemeClr val="bg1"/>
                </a:solidFill>
              </a:rPr>
              <a:t>Сідляренко</a:t>
            </a:r>
            <a:endParaRPr sz="1467" b="1" dirty="0">
              <a:solidFill>
                <a:schemeClr val="bg1"/>
              </a:solidFill>
            </a:endParaRPr>
          </a:p>
          <a:p>
            <a:pPr algn="ctr"/>
            <a:endParaRPr sz="1467" b="1" dirty="0">
              <a:solidFill>
                <a:schemeClr val="dk1"/>
              </a:solidFill>
            </a:endParaRPr>
          </a:p>
          <a:p>
            <a:pPr algn="ctr"/>
            <a:endParaRPr sz="1467" b="1" dirty="0">
              <a:solidFill>
                <a:schemeClr val="dk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160" y="695734"/>
            <a:ext cx="2692254" cy="403878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20" name="Google Shape;290;p30"/>
          <p:cNvSpPr txBox="1"/>
          <p:nvPr/>
        </p:nvSpPr>
        <p:spPr>
          <a:xfrm>
            <a:off x="785907" y="5656253"/>
            <a:ext cx="6469219" cy="53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a.sidliarenko@unicheck.com</a:t>
            </a:r>
            <a:endParaRPr lang="uk-UA" sz="3200" b="1" dirty="0">
              <a:solidFill>
                <a:srgbClr val="FFFFFF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21" name="Google Shape;290;p30"/>
          <p:cNvSpPr txBox="1"/>
          <p:nvPr/>
        </p:nvSpPr>
        <p:spPr>
          <a:xfrm>
            <a:off x="785907" y="4960551"/>
            <a:ext cx="3818383" cy="57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UNICHECK.COM</a:t>
            </a:r>
            <a:endParaRPr lang="uk-UA" sz="3200" b="1" dirty="0">
              <a:solidFill>
                <a:srgbClr val="FFFFFF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23" name="Google Shape;1085;p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2075" y="878608"/>
            <a:ext cx="1386725" cy="13791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534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1535" y="0"/>
            <a:ext cx="12192000" cy="6857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075" y="604393"/>
            <a:ext cx="2473500" cy="482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99459" y="0"/>
            <a:ext cx="38925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37;p45"/>
          <p:cNvSpPr txBox="1">
            <a:spLocks/>
          </p:cNvSpPr>
          <p:nvPr/>
        </p:nvSpPr>
        <p:spPr>
          <a:xfrm>
            <a:off x="442075" y="1873797"/>
            <a:ext cx="8456418" cy="4397694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dk1"/>
              </a:buClr>
              <a:buSzPts val="1100"/>
            </a:pPr>
            <a:r>
              <a:rPr lang="uk-UA" sz="2000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Академічний </a:t>
            </a:r>
            <a:r>
              <a:rPr lang="uk-UA" sz="20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плагіат </a:t>
            </a:r>
            <a:r>
              <a:rPr lang="uk-UA" sz="20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– це академічна поведінка, «яка характеризується такими п’ятьма кумулятивними ознаками: </a:t>
            </a:r>
            <a:endParaRPr lang="uk-UA" sz="2000" dirty="0" smtClean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uk-UA" sz="20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«</a:t>
            </a:r>
            <a:r>
              <a:rPr lang="uk-UA" sz="20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коли певна особа </a:t>
            </a:r>
            <a:endParaRPr lang="uk-UA" sz="2000" dirty="0" smtClean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endParaRPr lang="uk-UA" sz="20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uk-UA" sz="20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uk-UA" sz="20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1) використовує слова, ідеї чи результати праці, </a:t>
            </a:r>
            <a:endParaRPr lang="uk-UA" sz="2000" dirty="0" smtClean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endParaRPr lang="uk-UA" sz="2000" dirty="0" smtClean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uk-UA" sz="20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uk-UA" sz="20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2) що належать іншому визначеному джерелу чи людині </a:t>
            </a:r>
            <a:endParaRPr lang="uk-UA" sz="2000" dirty="0" smtClean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endParaRPr lang="uk-UA" sz="2000" dirty="0" smtClean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uk-UA" sz="20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(3</a:t>
            </a:r>
            <a:r>
              <a:rPr lang="uk-UA" sz="20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) </a:t>
            </a:r>
            <a:r>
              <a:rPr lang="uk-UA" sz="20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без </a:t>
            </a:r>
            <a:r>
              <a:rPr lang="uk-UA" sz="20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посилання на джерело, з якого вона була запозичена</a:t>
            </a:r>
            <a:r>
              <a:rPr lang="uk-UA" sz="20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</a:p>
          <a:p>
            <a:pPr>
              <a:buClr>
                <a:schemeClr val="dk1"/>
              </a:buClr>
              <a:buSzPts val="1100"/>
            </a:pPr>
            <a:endParaRPr lang="uk-UA" sz="2000" dirty="0" smtClean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uk-UA" sz="20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uk-UA" sz="20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4) </a:t>
            </a:r>
            <a:r>
              <a:rPr lang="uk-UA" sz="20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у </a:t>
            </a:r>
            <a:r>
              <a:rPr lang="uk-UA" sz="20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ситуації, в якій </a:t>
            </a:r>
            <a:r>
              <a:rPr lang="uk-UA" sz="2000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правомірно</a:t>
            </a:r>
            <a:r>
              <a:rPr lang="uk-UA" sz="20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очікується </a:t>
            </a:r>
            <a:r>
              <a:rPr lang="uk-UA" sz="20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вказування </a:t>
            </a:r>
            <a:r>
              <a:rPr lang="uk-UA" sz="20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авторства </a:t>
            </a:r>
            <a:r>
              <a:rPr lang="uk-UA" sz="20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оригіналу</a:t>
            </a:r>
          </a:p>
          <a:p>
            <a:pPr>
              <a:buClr>
                <a:schemeClr val="dk1"/>
              </a:buClr>
              <a:buSzPts val="1100"/>
            </a:pPr>
            <a:endParaRPr lang="uk-UA" sz="2000" dirty="0" smtClean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uk-UA" sz="20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(5</a:t>
            </a:r>
            <a:r>
              <a:rPr lang="uk-UA" sz="20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) з метою отримати певну користь, пошану, вигоду, які не обов’язково мають бути грошового характеру</a:t>
            </a:r>
            <a:r>
              <a:rPr lang="uk-UA" sz="20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»</a:t>
            </a:r>
            <a:endParaRPr lang="uk-UA" sz="20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238;p45"/>
          <p:cNvSpPr txBox="1">
            <a:spLocks/>
          </p:cNvSpPr>
          <p:nvPr/>
        </p:nvSpPr>
        <p:spPr>
          <a:xfrm>
            <a:off x="442075" y="2249424"/>
            <a:ext cx="8180400" cy="753123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80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Google Shape;237;p45"/>
          <p:cNvSpPr txBox="1">
            <a:spLocks/>
          </p:cNvSpPr>
          <p:nvPr/>
        </p:nvSpPr>
        <p:spPr>
          <a:xfrm>
            <a:off x="9635489" y="5865085"/>
            <a:ext cx="1630499" cy="299449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dk1"/>
              </a:buClr>
              <a:buSzPts val="1100"/>
            </a:pPr>
            <a:r>
              <a:rPr lang="uk-UA" sz="1600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Б.Т</a:t>
            </a:r>
            <a:r>
              <a:rPr lang="uk-UA" sz="16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uk-UA" sz="1600" b="1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Фішман</a:t>
            </a:r>
            <a:endParaRPr lang="uk-UA" sz="1600"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93655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6"/>
          <p:cNvSpPr txBox="1">
            <a:spLocks noGrp="1"/>
          </p:cNvSpPr>
          <p:nvPr>
            <p:ph type="title"/>
          </p:nvPr>
        </p:nvSpPr>
        <p:spPr>
          <a:xfrm>
            <a:off x="701301" y="367803"/>
            <a:ext cx="10795200" cy="10120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r>
              <a:rPr lang="uk-UA" dirty="0" smtClean="0"/>
              <a:t>Академічна доброчесність</a:t>
            </a:r>
            <a:endParaRPr dirty="0"/>
          </a:p>
        </p:txBody>
      </p:sp>
      <p:pic>
        <p:nvPicPr>
          <p:cNvPr id="246" name="Google Shape;246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2972339" y="1993247"/>
            <a:ext cx="6250700" cy="3056592"/>
          </a:xfrm>
          <a:prstGeom prst="rect">
            <a:avLst/>
          </a:prstGeom>
          <a:noFill/>
          <a:ln>
            <a:noFill/>
          </a:ln>
          <a:effectLst>
            <a:outerShdw blurRad="317500" dist="63500" dir="2700000" algn="tl" rotWithShape="0">
              <a:schemeClr val="dk1">
                <a:alpha val="9800"/>
              </a:schemeClr>
            </a:outerShdw>
          </a:effectLst>
        </p:spPr>
      </p:pic>
      <p:sp>
        <p:nvSpPr>
          <p:cNvPr id="247" name="Google Shape;247;p46"/>
          <p:cNvSpPr/>
          <p:nvPr/>
        </p:nvSpPr>
        <p:spPr>
          <a:xfrm>
            <a:off x="3474389" y="2279038"/>
            <a:ext cx="5243600" cy="1552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uk-UA" sz="1600" b="1" dirty="0" smtClean="0">
                <a:solidFill>
                  <a:srgbClr val="0E1333"/>
                </a:solidFill>
                <a:latin typeface="Arial Black"/>
                <a:ea typeface="Arial Black"/>
                <a:cs typeface="Arial Black"/>
              </a:rPr>
              <a:t>Академічний плагіат — </a:t>
            </a:r>
            <a:r>
              <a:rPr lang="uk-UA" sz="1600" dirty="0" smtClean="0"/>
              <a:t>оприлюднення (частково або повністю) наукових (творчих) результатів, отриманих іншими особами, як результатів власного дослідження (творчості) та/або відтворення опублікованих текстів (оприлюднених творів мистецтва) інших авторів без зазначення авторства</a:t>
            </a:r>
            <a:endParaRPr lang="uk-UA" sz="1600" b="1" dirty="0">
              <a:solidFill>
                <a:srgbClr val="0E133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49" name="Google Shape;249;p46"/>
          <p:cNvSpPr/>
          <p:nvPr/>
        </p:nvSpPr>
        <p:spPr>
          <a:xfrm>
            <a:off x="3474389" y="3773552"/>
            <a:ext cx="1499945" cy="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lvl="0"/>
            <a:r>
              <a:rPr lang="ru-RU" sz="1200" dirty="0" smtClean="0">
                <a:solidFill>
                  <a:srgbClr val="808394"/>
                </a:solidFill>
                <a:sym typeface="Arial Black"/>
              </a:rPr>
              <a:t>ЗУ </a:t>
            </a:r>
            <a:r>
              <a:rPr lang="ru-RU" altLang="uk-UA" sz="1200" dirty="0" smtClean="0">
                <a:solidFill>
                  <a:srgbClr val="808394"/>
                </a:solidFill>
              </a:rPr>
              <a:t>Про </a:t>
            </a:r>
            <a:r>
              <a:rPr lang="ru-RU" altLang="uk-UA" sz="1200" dirty="0" err="1" smtClean="0">
                <a:solidFill>
                  <a:srgbClr val="808394"/>
                </a:solidFill>
              </a:rPr>
              <a:t>освіту</a:t>
            </a:r>
            <a:r>
              <a:rPr lang="ru-RU" altLang="uk-UA" sz="1200" dirty="0" smtClean="0">
                <a:solidFill>
                  <a:srgbClr val="808394"/>
                </a:solidFill>
              </a:rPr>
              <a:t>, </a:t>
            </a:r>
            <a:r>
              <a:rPr lang="ru-RU" altLang="uk-UA" sz="1200" dirty="0" err="1" smtClean="0">
                <a:solidFill>
                  <a:srgbClr val="808394"/>
                </a:solidFill>
              </a:rPr>
              <a:t>с</a:t>
            </a:r>
            <a:r>
              <a:rPr lang="ru-RU" sz="1200" dirty="0" err="1" smtClean="0">
                <a:solidFill>
                  <a:srgbClr val="808394"/>
                </a:solidFill>
              </a:rPr>
              <a:t>т</a:t>
            </a:r>
            <a:r>
              <a:rPr lang="ru-RU" sz="1200" dirty="0" smtClean="0">
                <a:solidFill>
                  <a:srgbClr val="808394"/>
                </a:solidFill>
              </a:rPr>
              <a:t> 42</a:t>
            </a:r>
            <a:endParaRPr lang="ru-RU" sz="1200" dirty="0">
              <a:solidFill>
                <a:srgbClr val="808394"/>
              </a:solidFill>
              <a:sym typeface="Arial Black"/>
            </a:endParaRPr>
          </a:p>
        </p:txBody>
      </p:sp>
      <p:sp>
        <p:nvSpPr>
          <p:cNvPr id="250" name="Google Shape;250;p46"/>
          <p:cNvSpPr/>
          <p:nvPr/>
        </p:nvSpPr>
        <p:spPr>
          <a:xfrm>
            <a:off x="3474389" y="4055213"/>
            <a:ext cx="3310459" cy="24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lnSpc>
                <a:spcPct val="125000"/>
              </a:lnSpc>
            </a:pPr>
            <a:r>
              <a:rPr lang="en-US" sz="1100" dirty="0" smtClean="0">
                <a:hlinkClick r:id="rId4"/>
              </a:rPr>
              <a:t>https://zakon.rada.gov.ua/laws/show/2145-19#n613</a:t>
            </a:r>
            <a:endParaRPr sz="1067" dirty="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664" y="1277754"/>
            <a:ext cx="1198725" cy="1198725"/>
          </a:xfrm>
          <a:prstGeom prst="rect">
            <a:avLst/>
          </a:prstGeom>
        </p:spPr>
      </p:pic>
      <p:sp>
        <p:nvSpPr>
          <p:cNvPr id="8" name="Google Shape;407;p57"/>
          <p:cNvSpPr txBox="1">
            <a:spLocks noGrp="1"/>
          </p:cNvSpPr>
          <p:nvPr>
            <p:ph type="sldNum" idx="12"/>
          </p:nvPr>
        </p:nvSpPr>
        <p:spPr>
          <a:xfrm>
            <a:off x="11074051" y="6470901"/>
            <a:ext cx="539200" cy="215600"/>
          </a:xfrm>
          <a:prstGeom prst="rect">
            <a:avLst/>
          </a:prstGeom>
        </p:spPr>
        <p:txBody>
          <a:bodyPr spcFirstLastPara="1" vert="horz" wrap="square" lIns="90000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uk-UA" dirty="0" smtClean="0"/>
              <a:t>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981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Google Shape;70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2"/>
            <a:ext cx="12192000" cy="6857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9459" y="0"/>
            <a:ext cx="38925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71;p15"/>
          <p:cNvSpPr txBox="1"/>
          <p:nvPr/>
        </p:nvSpPr>
        <p:spPr>
          <a:xfrm>
            <a:off x="1523990" y="1306662"/>
            <a:ext cx="7153666" cy="381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endParaRPr lang="uk-UA" sz="3600" b="1" cap="all" dirty="0" smtClean="0">
              <a:solidFill>
                <a:schemeClr val="lt1"/>
              </a:solidFill>
              <a:latin typeface="Arial Black"/>
              <a:ea typeface="Arial Black"/>
              <a:cs typeface="Arial Black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89" y="266172"/>
            <a:ext cx="10570022" cy="632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50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667" y="695734"/>
            <a:ext cx="2473500" cy="48232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37;p45"/>
          <p:cNvSpPr txBox="1">
            <a:spLocks/>
          </p:cNvSpPr>
          <p:nvPr/>
        </p:nvSpPr>
        <p:spPr>
          <a:xfrm>
            <a:off x="829667" y="1835641"/>
            <a:ext cx="7792808" cy="1985003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n-US" sz="3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238;p45"/>
          <p:cNvSpPr txBox="1">
            <a:spLocks/>
          </p:cNvSpPr>
          <p:nvPr/>
        </p:nvSpPr>
        <p:spPr>
          <a:xfrm>
            <a:off x="442075" y="2249424"/>
            <a:ext cx="8180400" cy="753123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80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1" name="Google Shape;238;p45"/>
          <p:cNvSpPr txBox="1">
            <a:spLocks/>
          </p:cNvSpPr>
          <p:nvPr/>
        </p:nvSpPr>
        <p:spPr>
          <a:xfrm>
            <a:off x="829665" y="3819096"/>
            <a:ext cx="7603135" cy="86374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800"/>
              </a:spcBef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0</a:t>
            </a:r>
            <a:r>
              <a:rPr lang="uk-UA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4</a:t>
            </a:r>
            <a:r>
              <a:rPr lang="uk-UA" sz="18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 – Звіт подібності допомагає приймати рішення про текстову роботу </a:t>
            </a:r>
            <a:endParaRPr lang="en-US" sz="1800" dirty="0">
              <a:solidFill>
                <a:srgbClr val="FFFFFF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9" name="Google Shape;237;p45"/>
          <p:cNvSpPr txBox="1">
            <a:spLocks/>
          </p:cNvSpPr>
          <p:nvPr/>
        </p:nvSpPr>
        <p:spPr>
          <a:xfrm>
            <a:off x="600051" y="1103745"/>
            <a:ext cx="5192106" cy="4655127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6800" b="1" dirty="0" err="1" smtClean="0">
                <a:latin typeface="Montserrat"/>
                <a:ea typeface="Montserrat"/>
                <a:cs typeface="Montserrat"/>
              </a:rPr>
              <a:t>Скільки</a:t>
            </a:r>
            <a:r>
              <a:rPr lang="ru-RU" sz="6800" b="1" dirty="0" smtClean="0">
                <a:latin typeface="Montserrat"/>
                <a:ea typeface="Montserrat"/>
                <a:cs typeface="Montserrat"/>
              </a:rPr>
              <a:t> </a:t>
            </a:r>
            <a:r>
              <a:rPr lang="ru-RU" sz="6800" b="1" dirty="0" err="1" smtClean="0">
                <a:latin typeface="Montserrat"/>
                <a:ea typeface="Montserrat"/>
                <a:cs typeface="Montserrat"/>
              </a:rPr>
              <a:t>відсотків</a:t>
            </a:r>
            <a:r>
              <a:rPr lang="ru-RU" sz="6800" b="1" dirty="0" smtClean="0">
                <a:latin typeface="Montserrat"/>
                <a:ea typeface="Montserrat"/>
                <a:cs typeface="Montserrat"/>
              </a:rPr>
              <a:t> </a:t>
            </a:r>
            <a:r>
              <a:rPr lang="ru-RU" sz="6800" b="1" dirty="0" err="1" smtClean="0">
                <a:latin typeface="Montserrat"/>
                <a:ea typeface="Montserrat"/>
                <a:cs typeface="Montserrat"/>
              </a:rPr>
              <a:t>плагіату</a:t>
            </a:r>
            <a:r>
              <a:rPr lang="ru-RU" sz="6800" b="1" dirty="0" smtClean="0">
                <a:latin typeface="Montserrat"/>
                <a:ea typeface="Montserrat"/>
                <a:cs typeface="Montserrat"/>
              </a:rPr>
              <a:t> </a:t>
            </a:r>
            <a:r>
              <a:rPr lang="ru-RU" sz="6800" b="1" dirty="0" err="1" smtClean="0">
                <a:latin typeface="Montserrat"/>
                <a:ea typeface="Montserrat"/>
                <a:cs typeface="Montserrat"/>
              </a:rPr>
              <a:t>має</a:t>
            </a:r>
            <a:r>
              <a:rPr lang="ru-RU" sz="6800" b="1" dirty="0" smtClean="0">
                <a:latin typeface="Montserrat"/>
                <a:ea typeface="Montserrat"/>
                <a:cs typeface="Montserrat"/>
              </a:rPr>
              <a:t> бути в </a:t>
            </a:r>
            <a:r>
              <a:rPr lang="ru-RU" sz="6800" b="1" dirty="0" err="1" smtClean="0">
                <a:latin typeface="Montserrat"/>
                <a:ea typeface="Montserrat"/>
                <a:cs typeface="Montserrat"/>
              </a:rPr>
              <a:t>тексті</a:t>
            </a:r>
            <a:r>
              <a:rPr lang="ru-RU" sz="6800" b="1" dirty="0" smtClean="0">
                <a:latin typeface="Montserrat"/>
                <a:ea typeface="Montserrat"/>
                <a:cs typeface="Montserrat"/>
              </a:rPr>
              <a:t>? </a:t>
            </a:r>
            <a:endParaRPr lang="en-US" sz="6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1229" y="424872"/>
            <a:ext cx="5426371" cy="601287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237;p45"/>
          <p:cNvSpPr txBox="1">
            <a:spLocks/>
          </p:cNvSpPr>
          <p:nvPr/>
        </p:nvSpPr>
        <p:spPr>
          <a:xfrm>
            <a:off x="6468472" y="1686063"/>
            <a:ext cx="5192106" cy="4655127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25000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0%</a:t>
            </a:r>
            <a:endParaRPr lang="en-US" sz="25000"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50839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796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37;p45"/>
          <p:cNvSpPr txBox="1">
            <a:spLocks/>
          </p:cNvSpPr>
          <p:nvPr/>
        </p:nvSpPr>
        <p:spPr>
          <a:xfrm>
            <a:off x="829667" y="1835641"/>
            <a:ext cx="7792808" cy="1985003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n-US" sz="3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238;p45"/>
          <p:cNvSpPr txBox="1">
            <a:spLocks/>
          </p:cNvSpPr>
          <p:nvPr/>
        </p:nvSpPr>
        <p:spPr>
          <a:xfrm>
            <a:off x="442075" y="2249424"/>
            <a:ext cx="8180400" cy="753123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80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9" name="Google Shape;237;p45"/>
          <p:cNvSpPr txBox="1">
            <a:spLocks/>
          </p:cNvSpPr>
          <p:nvPr/>
        </p:nvSpPr>
        <p:spPr>
          <a:xfrm>
            <a:off x="829667" y="2248634"/>
            <a:ext cx="2473500" cy="535099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n-US" sz="3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Google Shape;498;p62"/>
          <p:cNvSpPr txBox="1">
            <a:spLocks/>
          </p:cNvSpPr>
          <p:nvPr/>
        </p:nvSpPr>
        <p:spPr>
          <a:xfrm>
            <a:off x="3941656" y="568105"/>
            <a:ext cx="7611865" cy="555833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sz="40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12" name="Google Shape;313;p51"/>
          <p:cNvSpPr txBox="1">
            <a:spLocks/>
          </p:cNvSpPr>
          <p:nvPr/>
        </p:nvSpPr>
        <p:spPr>
          <a:xfrm>
            <a:off x="674066" y="2248634"/>
            <a:ext cx="4461352" cy="2420956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600" b="1" dirty="0" smtClean="0">
                <a:solidFill>
                  <a:schemeClr val="bg1"/>
                </a:solidFill>
                <a:latin typeface="Montserrat"/>
              </a:rPr>
              <a:t>Колір </a:t>
            </a:r>
            <a:r>
              <a:rPr lang="uk-UA" sz="2600" b="1" dirty="0">
                <a:solidFill>
                  <a:schemeClr val="bg1"/>
                </a:solidFill>
                <a:latin typeface="Montserrat"/>
              </a:rPr>
              <a:t>відсотку буде залежать від “щільності” знайдених </a:t>
            </a:r>
            <a:r>
              <a:rPr lang="uk-UA" sz="2600" b="1" dirty="0" smtClean="0">
                <a:solidFill>
                  <a:schemeClr val="bg1"/>
                </a:solidFill>
                <a:latin typeface="Montserrat"/>
              </a:rPr>
              <a:t>збігів </a:t>
            </a:r>
            <a:r>
              <a:rPr lang="uk-UA" sz="2600" b="1" dirty="0">
                <a:solidFill>
                  <a:schemeClr val="bg1"/>
                </a:solidFill>
                <a:latin typeface="Montserrat"/>
              </a:rPr>
              <a:t>й</a:t>
            </a:r>
            <a:r>
              <a:rPr lang="uk-UA" sz="2600" b="1" dirty="0" smtClean="0">
                <a:solidFill>
                  <a:schemeClr val="bg1"/>
                </a:solidFill>
                <a:latin typeface="Montserrat"/>
              </a:rPr>
              <a:t> загальної </a:t>
            </a:r>
            <a:r>
              <a:rPr lang="uk-UA" sz="2600" b="1" dirty="0">
                <a:solidFill>
                  <a:schemeClr val="bg1"/>
                </a:solidFill>
                <a:latin typeface="Montserrat"/>
              </a:rPr>
              <a:t>кількості слів у документі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564" y="1859136"/>
            <a:ext cx="5940036" cy="3067395"/>
          </a:xfrm>
          <a:prstGeom prst="rect">
            <a:avLst/>
          </a:prstGeom>
        </p:spPr>
      </p:pic>
      <p:sp>
        <p:nvSpPr>
          <p:cNvPr id="11" name="Google Shape;313;p51"/>
          <p:cNvSpPr txBox="1">
            <a:spLocks/>
          </p:cNvSpPr>
          <p:nvPr/>
        </p:nvSpPr>
        <p:spPr>
          <a:xfrm>
            <a:off x="653743" y="473538"/>
            <a:ext cx="10221642" cy="675633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600" b="1" dirty="0">
                <a:solidFill>
                  <a:srgbClr val="3DDC97"/>
                </a:solidFill>
                <a:latin typeface="Montserrat"/>
              </a:rPr>
              <a:t>Які </a:t>
            </a:r>
            <a:r>
              <a:rPr lang="uk-UA" sz="2600" b="1" dirty="0" smtClean="0">
                <a:solidFill>
                  <a:srgbClr val="3DDC97"/>
                </a:solidFill>
                <a:latin typeface="Montserrat"/>
              </a:rPr>
              <a:t>бувають</a:t>
            </a:r>
            <a:r>
              <a:rPr lang="uk-UA" sz="2600" b="1" dirty="0" smtClean="0">
                <a:solidFill>
                  <a:schemeClr val="bg1"/>
                </a:solidFill>
                <a:latin typeface="Montserrat"/>
              </a:rPr>
              <a:t> </a:t>
            </a:r>
            <a:r>
              <a:rPr lang="uk-UA" sz="2600" b="1" dirty="0">
                <a:solidFill>
                  <a:srgbClr val="3DDC97"/>
                </a:solidFill>
                <a:latin typeface="Montserrat"/>
              </a:rPr>
              <a:t>відсотки схожості у звітах </a:t>
            </a:r>
            <a:r>
              <a:rPr lang="en-US" sz="2600" b="1" dirty="0">
                <a:solidFill>
                  <a:srgbClr val="3DDC97"/>
                </a:solidFill>
                <a:latin typeface="Montserrat"/>
              </a:rPr>
              <a:t>Unicheck?</a:t>
            </a:r>
          </a:p>
        </p:txBody>
      </p:sp>
    </p:spTree>
    <p:extLst>
      <p:ext uri="{BB962C8B-B14F-4D97-AF65-F5344CB8AC3E}">
        <p14:creationId xmlns:p14="http://schemas.microsoft.com/office/powerpoint/2010/main" val="151918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7832"/>
            <a:ext cx="12192000" cy="685796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37;p45"/>
          <p:cNvSpPr txBox="1">
            <a:spLocks/>
          </p:cNvSpPr>
          <p:nvPr/>
        </p:nvSpPr>
        <p:spPr>
          <a:xfrm>
            <a:off x="829667" y="1835641"/>
            <a:ext cx="7792808" cy="1985003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n-US" sz="3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238;p45"/>
          <p:cNvSpPr txBox="1">
            <a:spLocks/>
          </p:cNvSpPr>
          <p:nvPr/>
        </p:nvSpPr>
        <p:spPr>
          <a:xfrm>
            <a:off x="442075" y="2249424"/>
            <a:ext cx="8180400" cy="753123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80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9" name="Google Shape;237;p45"/>
          <p:cNvSpPr txBox="1">
            <a:spLocks/>
          </p:cNvSpPr>
          <p:nvPr/>
        </p:nvSpPr>
        <p:spPr>
          <a:xfrm>
            <a:off x="829667" y="2248634"/>
            <a:ext cx="2473500" cy="535099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n-US" sz="32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Google Shape;498;p62"/>
          <p:cNvSpPr txBox="1">
            <a:spLocks/>
          </p:cNvSpPr>
          <p:nvPr/>
        </p:nvSpPr>
        <p:spPr>
          <a:xfrm>
            <a:off x="3941656" y="568105"/>
            <a:ext cx="7611865" cy="555833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sz="40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12" name="Google Shape;313;p51"/>
          <p:cNvSpPr txBox="1">
            <a:spLocks/>
          </p:cNvSpPr>
          <p:nvPr/>
        </p:nvSpPr>
        <p:spPr>
          <a:xfrm>
            <a:off x="829667" y="2217838"/>
            <a:ext cx="10879455" cy="4179875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Montserrat"/>
              </a:rPr>
              <a:t>Unicheck – </a:t>
            </a:r>
            <a:r>
              <a:rPr lang="uk-UA" sz="4000" b="1" dirty="0">
                <a:solidFill>
                  <a:schemeClr val="bg1"/>
                </a:solidFill>
                <a:latin typeface="Montserrat"/>
              </a:rPr>
              <a:t>це лише </a:t>
            </a:r>
            <a:r>
              <a:rPr lang="uk-UA" sz="4000" b="1" dirty="0" smtClean="0">
                <a:solidFill>
                  <a:schemeClr val="bg1"/>
                </a:solidFill>
                <a:latin typeface="Montserrat"/>
              </a:rPr>
              <a:t>інструмент</a:t>
            </a:r>
            <a:r>
              <a:rPr lang="uk-UA" sz="4000" b="1" dirty="0">
                <a:solidFill>
                  <a:schemeClr val="bg1"/>
                </a:solidFill>
                <a:latin typeface="Montserrat"/>
              </a:rPr>
              <a:t>. </a:t>
            </a:r>
            <a:endParaRPr lang="uk-UA" sz="4000" b="1" dirty="0" smtClean="0">
              <a:solidFill>
                <a:schemeClr val="bg1"/>
              </a:solidFill>
              <a:latin typeface="Montserrat"/>
            </a:endParaRPr>
          </a:p>
          <a:p>
            <a:pPr marL="0" indent="0">
              <a:buNone/>
            </a:pPr>
            <a:endParaRPr lang="uk-UA" sz="4000" b="1" dirty="0">
              <a:solidFill>
                <a:schemeClr val="bg1"/>
              </a:solidFill>
              <a:latin typeface="Montserrat"/>
            </a:endParaRPr>
          </a:p>
          <a:p>
            <a:pPr marL="0" indent="0">
              <a:buNone/>
            </a:pPr>
            <a:r>
              <a:rPr lang="uk-UA" sz="4000" b="1" dirty="0" smtClean="0">
                <a:solidFill>
                  <a:schemeClr val="bg1"/>
                </a:solidFill>
                <a:latin typeface="Montserrat"/>
              </a:rPr>
              <a:t>Він </a:t>
            </a:r>
            <a:r>
              <a:rPr lang="uk-UA" sz="4000" b="1" dirty="0">
                <a:solidFill>
                  <a:schemeClr val="bg1"/>
                </a:solidFill>
                <a:latin typeface="Montserrat"/>
              </a:rPr>
              <a:t>допомагає  викладачам більш детально вивчати </a:t>
            </a:r>
            <a:r>
              <a:rPr lang="uk-UA" sz="4000" b="1" dirty="0" smtClean="0">
                <a:solidFill>
                  <a:schemeClr val="bg1"/>
                </a:solidFill>
                <a:latin typeface="Montserrat"/>
              </a:rPr>
              <a:t>роботу  </a:t>
            </a:r>
            <a:r>
              <a:rPr lang="uk-UA" sz="4000" b="1" dirty="0">
                <a:solidFill>
                  <a:schemeClr val="bg1"/>
                </a:solidFill>
                <a:latin typeface="Montserrat"/>
              </a:rPr>
              <a:t>і приймати обґрунтовані рішення, а студентам – вказує на те, що потребує цитування.</a:t>
            </a:r>
          </a:p>
        </p:txBody>
      </p:sp>
      <p:sp>
        <p:nvSpPr>
          <p:cNvPr id="11" name="Google Shape;313;p51"/>
          <p:cNvSpPr txBox="1">
            <a:spLocks/>
          </p:cNvSpPr>
          <p:nvPr/>
        </p:nvSpPr>
        <p:spPr>
          <a:xfrm>
            <a:off x="653742" y="473538"/>
            <a:ext cx="11178039" cy="874971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600" b="1" dirty="0" smtClean="0">
                <a:solidFill>
                  <a:schemeClr val="bg1"/>
                </a:solidFill>
                <a:latin typeface="Montserrat"/>
              </a:rPr>
              <a:t>Досліджуйте кожен звіт </a:t>
            </a:r>
            <a:r>
              <a:rPr lang="en-US" sz="2600" b="1" dirty="0" smtClean="0">
                <a:solidFill>
                  <a:schemeClr val="bg1"/>
                </a:solidFill>
                <a:latin typeface="Montserrat"/>
              </a:rPr>
              <a:t>Unicheck </a:t>
            </a:r>
            <a:r>
              <a:rPr lang="uk-UA" sz="2600" b="1" dirty="0" smtClean="0">
                <a:solidFill>
                  <a:schemeClr val="bg1"/>
                </a:solidFill>
                <a:latin typeface="Montserrat"/>
              </a:rPr>
              <a:t>після перевірки роботи!</a:t>
            </a:r>
            <a:endParaRPr lang="en-US" sz="2600" b="1" dirty="0" smtClean="0">
              <a:solidFill>
                <a:schemeClr val="bg1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75905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37;p45"/>
          <p:cNvSpPr txBox="1">
            <a:spLocks/>
          </p:cNvSpPr>
          <p:nvPr/>
        </p:nvSpPr>
        <p:spPr>
          <a:xfrm>
            <a:off x="477345" y="1480543"/>
            <a:ext cx="4000951" cy="563881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uk-UA" sz="2600" b="1" dirty="0" smtClean="0">
                <a:solidFill>
                  <a:srgbClr val="3C3E41"/>
                </a:solidFill>
                <a:latin typeface="Montserrat"/>
                <a:ea typeface="+mn-ea"/>
                <a:cs typeface="+mn-cs"/>
                <a:sym typeface="Montserrat"/>
              </a:rPr>
              <a:t>Текст білого кольору</a:t>
            </a:r>
            <a:endParaRPr lang="en-US" sz="2600" b="1" dirty="0">
              <a:solidFill>
                <a:srgbClr val="3C3E41"/>
              </a:solidFill>
              <a:latin typeface="Montserrat"/>
              <a:ea typeface="+mn-ea"/>
              <a:cs typeface="+mn-cs"/>
              <a:sym typeface="Montserrat"/>
            </a:endParaRPr>
          </a:p>
        </p:txBody>
      </p:sp>
      <p:sp>
        <p:nvSpPr>
          <p:cNvPr id="12" name="Google Shape;313;p51"/>
          <p:cNvSpPr txBox="1">
            <a:spLocks/>
          </p:cNvSpPr>
          <p:nvPr/>
        </p:nvSpPr>
        <p:spPr>
          <a:xfrm>
            <a:off x="2664007" y="208265"/>
            <a:ext cx="5635452" cy="809279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uk-UA" sz="6000" b="1" dirty="0"/>
          </a:p>
        </p:txBody>
      </p:sp>
      <p:sp>
        <p:nvSpPr>
          <p:cNvPr id="13" name="Google Shape;313;p51"/>
          <p:cNvSpPr txBox="1">
            <a:spLocks/>
          </p:cNvSpPr>
          <p:nvPr/>
        </p:nvSpPr>
        <p:spPr>
          <a:xfrm>
            <a:off x="9060197" y="6105236"/>
            <a:ext cx="3131803" cy="535709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uk-UA" sz="1000" b="1" dirty="0">
              <a:solidFill>
                <a:schemeClr val="bg1"/>
              </a:solidFill>
            </a:endParaRPr>
          </a:p>
        </p:txBody>
      </p:sp>
      <p:sp>
        <p:nvSpPr>
          <p:cNvPr id="11" name="Google Shape;313;p51"/>
          <p:cNvSpPr txBox="1">
            <a:spLocks/>
          </p:cNvSpPr>
          <p:nvPr/>
        </p:nvSpPr>
        <p:spPr>
          <a:xfrm>
            <a:off x="477345" y="1104411"/>
            <a:ext cx="4248726" cy="5084192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uk-UA" sz="3000" b="1" dirty="0">
              <a:solidFill>
                <a:srgbClr val="3C3E41"/>
              </a:solidFill>
            </a:endParaRPr>
          </a:p>
        </p:txBody>
      </p:sp>
      <p:pic>
        <p:nvPicPr>
          <p:cNvPr id="1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9449" y="0"/>
            <a:ext cx="38925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313;p51"/>
          <p:cNvSpPr txBox="1">
            <a:spLocks/>
          </p:cNvSpPr>
          <p:nvPr/>
        </p:nvSpPr>
        <p:spPr>
          <a:xfrm>
            <a:off x="477345" y="335632"/>
            <a:ext cx="9433273" cy="809279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3200" b="1" dirty="0" smtClean="0">
                <a:solidFill>
                  <a:srgbClr val="0E1333"/>
                </a:solidFill>
                <a:latin typeface="Montserrat"/>
              </a:rPr>
              <a:t>Види модифікацій, які помічає </a:t>
            </a:r>
            <a:r>
              <a:rPr lang="en-US" sz="3200" b="1" dirty="0" smtClean="0">
                <a:solidFill>
                  <a:srgbClr val="0E1333"/>
                </a:solidFill>
                <a:latin typeface="Montserrat"/>
              </a:rPr>
              <a:t>Unicheck</a:t>
            </a:r>
            <a:endParaRPr lang="uk-UA" sz="6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60" y="2106429"/>
            <a:ext cx="8307203" cy="205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37;p45"/>
          <p:cNvSpPr txBox="1">
            <a:spLocks/>
          </p:cNvSpPr>
          <p:nvPr/>
        </p:nvSpPr>
        <p:spPr>
          <a:xfrm>
            <a:off x="477345" y="1480543"/>
            <a:ext cx="7822104" cy="563881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uk-UA" sz="2600" b="1" dirty="0" smtClean="0">
                <a:solidFill>
                  <a:srgbClr val="3C3E41"/>
                </a:solidFill>
                <a:latin typeface="Montserrat"/>
                <a:ea typeface="+mn-ea"/>
                <a:cs typeface="+mn-cs"/>
                <a:sym typeface="Montserrat"/>
              </a:rPr>
              <a:t>Приховані символи та картинки з текстом </a:t>
            </a:r>
            <a:endParaRPr lang="en-US" sz="2600" b="1" dirty="0">
              <a:solidFill>
                <a:srgbClr val="3C3E41"/>
              </a:solidFill>
              <a:latin typeface="Montserrat"/>
              <a:ea typeface="+mn-ea"/>
              <a:cs typeface="+mn-cs"/>
              <a:sym typeface="Montserrat"/>
            </a:endParaRPr>
          </a:p>
        </p:txBody>
      </p:sp>
      <p:sp>
        <p:nvSpPr>
          <p:cNvPr id="12" name="Google Shape;313;p51"/>
          <p:cNvSpPr txBox="1">
            <a:spLocks/>
          </p:cNvSpPr>
          <p:nvPr/>
        </p:nvSpPr>
        <p:spPr>
          <a:xfrm>
            <a:off x="2664007" y="208265"/>
            <a:ext cx="5635452" cy="809279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uk-UA" sz="6000" b="1" dirty="0"/>
          </a:p>
        </p:txBody>
      </p:sp>
      <p:sp>
        <p:nvSpPr>
          <p:cNvPr id="13" name="Google Shape;313;p51"/>
          <p:cNvSpPr txBox="1">
            <a:spLocks/>
          </p:cNvSpPr>
          <p:nvPr/>
        </p:nvSpPr>
        <p:spPr>
          <a:xfrm>
            <a:off x="9060197" y="6105236"/>
            <a:ext cx="3131803" cy="535709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uk-UA" sz="1000" b="1" dirty="0">
              <a:solidFill>
                <a:schemeClr val="bg1"/>
              </a:solidFill>
            </a:endParaRPr>
          </a:p>
        </p:txBody>
      </p:sp>
      <p:sp>
        <p:nvSpPr>
          <p:cNvPr id="11" name="Google Shape;313;p51"/>
          <p:cNvSpPr txBox="1">
            <a:spLocks/>
          </p:cNvSpPr>
          <p:nvPr/>
        </p:nvSpPr>
        <p:spPr>
          <a:xfrm>
            <a:off x="477345" y="1104411"/>
            <a:ext cx="4248726" cy="5084192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uk-UA" sz="3000" b="1" dirty="0">
              <a:solidFill>
                <a:srgbClr val="3C3E4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16" y="2037466"/>
            <a:ext cx="7878289" cy="22404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16" y="4349773"/>
            <a:ext cx="8154107" cy="2309060"/>
          </a:xfrm>
          <a:prstGeom prst="rect">
            <a:avLst/>
          </a:prstGeom>
        </p:spPr>
      </p:pic>
      <p:pic>
        <p:nvPicPr>
          <p:cNvPr id="14" name="Google Shape;7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99449" y="0"/>
            <a:ext cx="38925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313;p51"/>
          <p:cNvSpPr txBox="1">
            <a:spLocks/>
          </p:cNvSpPr>
          <p:nvPr/>
        </p:nvSpPr>
        <p:spPr>
          <a:xfrm>
            <a:off x="477345" y="335632"/>
            <a:ext cx="9433273" cy="809279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3200" b="1" dirty="0" smtClean="0">
                <a:solidFill>
                  <a:srgbClr val="0E1333"/>
                </a:solidFill>
                <a:latin typeface="Montserrat"/>
              </a:rPr>
              <a:t>Види модифікацій, які помічає </a:t>
            </a:r>
            <a:r>
              <a:rPr lang="en-US" sz="3200" b="1" dirty="0" smtClean="0">
                <a:solidFill>
                  <a:srgbClr val="0E1333"/>
                </a:solidFill>
                <a:latin typeface="Montserrat"/>
              </a:rPr>
              <a:t>Unicheck</a:t>
            </a:r>
            <a:endParaRPr lang="uk-UA" sz="6000" b="1" dirty="0"/>
          </a:p>
        </p:txBody>
      </p:sp>
    </p:spTree>
    <p:extLst>
      <p:ext uri="{BB962C8B-B14F-4D97-AF65-F5344CB8AC3E}">
        <p14:creationId xmlns:p14="http://schemas.microsoft.com/office/powerpoint/2010/main" val="326011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272</Words>
  <Application>Microsoft Office PowerPoint</Application>
  <PresentationFormat>Широкий екран</PresentationFormat>
  <Paragraphs>42</Paragraphs>
  <Slides>12</Slides>
  <Notes>11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Montserrat</vt:lpstr>
      <vt:lpstr>Montserrat SemiBold</vt:lpstr>
      <vt:lpstr>Тема Office</vt:lpstr>
      <vt:lpstr>Презентація PowerPoint</vt:lpstr>
      <vt:lpstr>Презентація PowerPoint</vt:lpstr>
      <vt:lpstr>Академічна доброчесність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P1K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Elvira Zhukovska</dc:creator>
  <cp:lastModifiedBy>Elvira Zhukovska</cp:lastModifiedBy>
  <cp:revision>83</cp:revision>
  <dcterms:created xsi:type="dcterms:W3CDTF">2020-01-15T12:39:08Z</dcterms:created>
  <dcterms:modified xsi:type="dcterms:W3CDTF">2021-02-10T13:49:45Z</dcterms:modified>
</cp:coreProperties>
</file>